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45F69A-C46F-4B72-8CEE-CB1474C1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3659197-5155-4815-8B94-E517DAC9C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E8A772-2259-41F4-9314-4B263BCA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2C751B-E36A-46CB-83E6-91EBA199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7C92AF-386C-4ADD-A5C6-16F2A181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27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A6EC2-B89D-498B-B0F2-40E10356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E656A6-98C6-40DB-B7F8-B708A51DE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CF7CB5-8F0C-4132-9550-2133D7F0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C6FFA8-404A-46B7-92EB-DC3EC4DB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14B1C3-AEA7-45A4-B137-FE19E976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72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493A5A7-6E4A-41AC-87D4-00DC622E0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1DC876-F4AD-4BF7-B463-77571787A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ED0B32-CC2C-472F-AC3B-D5BC6BE6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3659B4-1C97-478F-A5A6-65958B78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768C12-204A-4D1E-9F3D-766131A9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1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6EFCF-A8B5-416A-B8ED-A9ED36E4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683AF7-65E2-45AA-BD0A-48FEB62AC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E69AAC-698C-44D9-8DF0-588C55F2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E416E4-39A6-4A57-B6C4-643CEC3B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DD6AD-27FF-43D3-A67B-1D2BFD10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54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4D7436-9F64-4F53-B686-8FD85C62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39F9A5-C18B-4515-98FD-2FA84CD9E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5F4281-D9DB-448F-8C1D-770B2799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7099C6-403A-4EAF-8285-994E84BF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0A7EB5-13A6-406B-8FB8-68B0BE25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190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54537-8035-4ED2-8ACF-A8EA9A57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97035C-69D3-4F24-BB88-2C81EA18A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591EE9-3A87-4480-9F4F-AEF815E62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539C18-CF56-4C8A-A70A-5DB509AC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B8C095-BA14-48FE-99AD-20E262BE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0DA2A83-66EB-4BDE-BF9F-B3620A53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35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6337C9-4016-4147-95FC-E7D2BD1E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998E8C-3514-4201-AE28-8500AD89B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79D35E4-7B20-4FEE-AD66-184996DE3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BD47BF7-9D23-49BE-8FA6-9A6213539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8379321-3B36-42C9-B54A-1B9245883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F847E2F-901D-4FCC-8E2C-23261FB0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9AC76E-2CC1-4834-9DBD-D2220993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08792CA-6D57-4574-8AB6-D99D747B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06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343B5-3050-43FC-A5A8-129FC3BF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AA3592-774C-494B-B72A-CF36A64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CFB5ED8-A347-4866-87EB-E1F62D84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F558A9-AEF0-4E26-A8DE-CE075525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76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DC03D76-BA1A-41C5-B810-9E3E05E9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6A88FF-6715-4FAC-AA13-2DE3E132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F509B8-0D50-4CAF-AA3C-71D4D6EE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38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6372D5-3766-4AF5-AE87-F1A10F9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B195A7-8C16-40F7-9FD2-93BC1ED76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65BBB1A-0D82-4F08-B711-77FF5770F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6B4823A-3334-41B3-BAC6-AA86395D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CF411C9-A204-4E7A-8D6A-85EB54E3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69A1D1-1370-4187-806C-7D9FB0F8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2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B834B-50F3-4BEE-8A14-377E4BCE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4B5244B-BA66-49E9-BCDF-E7DC57A44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4BD3B66-0B54-4598-B24A-576F77159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1935EF-13A9-44AD-8DD3-F0355F1F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56A909-82C9-44A7-9BAC-102F2407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0C34D5-649D-4E16-9399-73CE7BB0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33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434E113-5C66-42DD-B67F-EDCFE952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B9BDD2-A4F3-4E1F-BA27-BCBCD88F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5CB5A6-8503-4016-A9DC-7C7A78C2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87AC-7335-4903-AF47-6E9F7971D891}" type="datetimeFigureOut">
              <a:rPr kumimoji="1" lang="ja-JP" altLang="en-US" smtClean="0"/>
              <a:t>2020/5/29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0D82CB-7CCB-4B6F-9F29-A844E72E7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550D0-E4F5-4021-AA1E-FE53CAEDE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53E1-6D45-450B-AF6A-C65240AEBB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1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ran.net/ito/archives/811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B91B43-A9A9-4737-B078-888B5F176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70986" y="4608334"/>
            <a:ext cx="14273594" cy="1248354"/>
          </a:xfrm>
        </p:spPr>
        <p:txBody>
          <a:bodyPr>
            <a:noAutofit/>
          </a:bodyPr>
          <a:lstStyle/>
          <a:p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視線入力装置　</a:t>
            </a: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</a:t>
            </a: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体験コーナー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CF7EC0D-7BB9-4AF8-85AF-860CFE10C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85702" y="785683"/>
            <a:ext cx="9144000" cy="597293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4000" b="1" dirty="0"/>
              <a:t>しせんにゅうりょくそうち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5F2C15-3890-4593-8189-A55BF8E3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51" y="503070"/>
            <a:ext cx="3929838" cy="39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8609737A-4098-4371-83C3-081566FDC600}"/>
              </a:ext>
            </a:extLst>
          </p:cNvPr>
          <p:cNvSpPr txBox="1">
            <a:spLocks/>
          </p:cNvSpPr>
          <p:nvPr/>
        </p:nvSpPr>
        <p:spPr>
          <a:xfrm>
            <a:off x="3591499" y="4147018"/>
            <a:ext cx="5408212" cy="597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/>
              <a:t>たいけん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9F96C6-6285-4940-AA15-69B4EB8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0" y="3579081"/>
            <a:ext cx="4286641" cy="27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2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81AE4-18A4-4401-810A-3884CB0A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2" y="914240"/>
            <a:ext cx="10515600" cy="2330367"/>
          </a:xfrm>
        </p:spPr>
        <p:txBody>
          <a:bodyPr>
            <a:noAutofit/>
          </a:bodyPr>
          <a:lstStyle/>
          <a:p>
            <a:r>
              <a:rPr kumimoji="1" lang="ja-JP" altLang="en-US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固定具を使えば</a:t>
            </a:r>
            <a:br>
              <a:rPr kumimoji="1" lang="en-US" altLang="ja-JP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en-US" altLang="ja-JP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姿勢に合わせて画面の</a:t>
            </a:r>
            <a:br>
              <a:rPr kumimoji="1" lang="en-US" altLang="ja-JP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en-US" altLang="ja-JP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角度を調整できます。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69E149-C750-4F1B-B381-8E54ACECE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3" t="6641" b="13283"/>
          <a:stretch/>
        </p:blipFill>
        <p:spPr bwMode="auto">
          <a:xfrm>
            <a:off x="7333089" y="174929"/>
            <a:ext cx="3305756" cy="5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CE2C15-2EAB-4785-82D8-38F2889B1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1" t="17855" b="50000"/>
          <a:stretch/>
        </p:blipFill>
        <p:spPr bwMode="auto">
          <a:xfrm>
            <a:off x="1240403" y="4086654"/>
            <a:ext cx="4373217" cy="25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36E525-F481-434C-A96D-8068E2ECA7BC}"/>
              </a:ext>
            </a:extLst>
          </p:cNvPr>
          <p:cNvSpPr txBox="1"/>
          <p:nvPr/>
        </p:nvSpPr>
        <p:spPr>
          <a:xfrm>
            <a:off x="6304059" y="6128750"/>
            <a:ext cx="7291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写真：ポランの広場「福祉情報工学と市民活動」</a:t>
            </a:r>
            <a:r>
              <a:rPr lang="en-US" altLang="ja-JP" dirty="0"/>
              <a:t>HP</a:t>
            </a:r>
            <a:r>
              <a:rPr lang="ja-JP" altLang="en-US" dirty="0"/>
              <a:t>（</a:t>
            </a:r>
            <a:r>
              <a:rPr lang="en-US" altLang="ja-JP" dirty="0">
                <a:hlinkClick r:id="rId4"/>
              </a:rPr>
              <a:t>https://www.poran.net/ito/archives/8112</a:t>
            </a:r>
            <a:r>
              <a:rPr lang="ja-JP" altLang="en-US" dirty="0"/>
              <a:t>）より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672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B91B43-A9A9-4737-B078-888B5F176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63967" y="4872751"/>
            <a:ext cx="14273594" cy="1248354"/>
          </a:xfrm>
        </p:spPr>
        <p:txBody>
          <a:bodyPr>
            <a:noAutofit/>
          </a:bodyPr>
          <a:lstStyle/>
          <a:p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視線入力装置　</a:t>
            </a: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</a:t>
            </a:r>
            <a:br>
              <a:rPr kumimoji="1" lang="en-US" altLang="ja-JP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8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体験　実施中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CF7EC0D-7BB9-4AF8-85AF-860CFE10C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29757" y="1016271"/>
            <a:ext cx="9144000" cy="597293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4000" b="1" dirty="0"/>
              <a:t>しせんにゅうりょくそうち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5F2C15-3890-4593-8189-A55BF8E3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47" y="189600"/>
            <a:ext cx="3929838" cy="39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8609737A-4098-4371-83C3-081566FDC600}"/>
              </a:ext>
            </a:extLst>
          </p:cNvPr>
          <p:cNvSpPr txBox="1">
            <a:spLocks/>
          </p:cNvSpPr>
          <p:nvPr/>
        </p:nvSpPr>
        <p:spPr>
          <a:xfrm>
            <a:off x="3672830" y="4377231"/>
            <a:ext cx="8174613" cy="597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/>
              <a:t>たいけん　　じっしちゅう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9F96C6-6285-4940-AA15-69B4EB8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3" y="3048920"/>
            <a:ext cx="3751954" cy="24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8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B91B43-A9A9-4737-B078-888B5F176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69513" y="351846"/>
            <a:ext cx="14273594" cy="1248354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使った感想を、聞かせてください</a:t>
            </a:r>
            <a:r>
              <a:rPr kumimoji="1"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</a:t>
            </a: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8609737A-4098-4371-83C3-081566FDC600}"/>
              </a:ext>
            </a:extLst>
          </p:cNvPr>
          <p:cNvSpPr txBox="1">
            <a:spLocks/>
          </p:cNvSpPr>
          <p:nvPr/>
        </p:nvSpPr>
        <p:spPr>
          <a:xfrm>
            <a:off x="993242" y="280398"/>
            <a:ext cx="8174613" cy="59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200" b="1" dirty="0"/>
              <a:t>つか　  　かんそう　　  き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E10DB457-E834-45FF-91F5-8CBBC7D5F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sz="1800" dirty="0"/>
          </a:p>
          <a:p>
            <a:endParaRPr lang="ja-JP" altLang="en-US" sz="18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673D05A-8449-4255-A116-92D7B03B9270}"/>
              </a:ext>
            </a:extLst>
          </p:cNvPr>
          <p:cNvSpPr/>
          <p:nvPr/>
        </p:nvSpPr>
        <p:spPr>
          <a:xfrm>
            <a:off x="771277" y="2011679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01C345C-BD6F-4F4E-A7C0-B25BE6F88F81}"/>
              </a:ext>
            </a:extLst>
          </p:cNvPr>
          <p:cNvSpPr/>
          <p:nvPr/>
        </p:nvSpPr>
        <p:spPr>
          <a:xfrm>
            <a:off x="6220570" y="2011679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BDE504-3C4E-4949-BD6C-675334C06648}"/>
              </a:ext>
            </a:extLst>
          </p:cNvPr>
          <p:cNvSpPr/>
          <p:nvPr/>
        </p:nvSpPr>
        <p:spPr>
          <a:xfrm>
            <a:off x="771277" y="3430988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2666CA6-8A59-4F44-B294-613B246A8041}"/>
              </a:ext>
            </a:extLst>
          </p:cNvPr>
          <p:cNvSpPr/>
          <p:nvPr/>
        </p:nvSpPr>
        <p:spPr>
          <a:xfrm>
            <a:off x="6220570" y="3430988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0EEB642-41F1-4B65-9421-ED2A37A9C74A}"/>
              </a:ext>
            </a:extLst>
          </p:cNvPr>
          <p:cNvSpPr/>
          <p:nvPr/>
        </p:nvSpPr>
        <p:spPr>
          <a:xfrm>
            <a:off x="771277" y="4886077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5AFAD1C-C3B8-44BE-B829-10B71A41031F}"/>
              </a:ext>
            </a:extLst>
          </p:cNvPr>
          <p:cNvSpPr/>
          <p:nvPr/>
        </p:nvSpPr>
        <p:spPr>
          <a:xfrm>
            <a:off x="6220570" y="4886077"/>
            <a:ext cx="5263764" cy="1244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EB50CE-1377-4B8F-97B0-008871F690E7}"/>
              </a:ext>
            </a:extLst>
          </p:cNvPr>
          <p:cNvSpPr txBox="1"/>
          <p:nvPr/>
        </p:nvSpPr>
        <p:spPr>
          <a:xfrm>
            <a:off x="3808676" y="2879529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C5AF8F-CA3F-42A4-8CAC-A6088C2BDC67}"/>
              </a:ext>
            </a:extLst>
          </p:cNvPr>
          <p:cNvSpPr txBox="1"/>
          <p:nvPr/>
        </p:nvSpPr>
        <p:spPr>
          <a:xfrm>
            <a:off x="9443498" y="2899700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54AAF-F3A0-4ACB-8FCE-B1E4AA05DEE4}"/>
              </a:ext>
            </a:extLst>
          </p:cNvPr>
          <p:cNvSpPr txBox="1"/>
          <p:nvPr/>
        </p:nvSpPr>
        <p:spPr>
          <a:xfrm>
            <a:off x="3808675" y="4276030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08A1C4-716E-455F-A340-57F877910802}"/>
              </a:ext>
            </a:extLst>
          </p:cNvPr>
          <p:cNvSpPr txBox="1"/>
          <p:nvPr/>
        </p:nvSpPr>
        <p:spPr>
          <a:xfrm>
            <a:off x="9443497" y="4276029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06584B8-EACE-4A45-B7FE-DE9BB15E998D}"/>
              </a:ext>
            </a:extLst>
          </p:cNvPr>
          <p:cNvSpPr txBox="1"/>
          <p:nvPr/>
        </p:nvSpPr>
        <p:spPr>
          <a:xfrm>
            <a:off x="3808674" y="5777903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AE663C-D963-4832-B827-C2A0DF4DB9EF}"/>
              </a:ext>
            </a:extLst>
          </p:cNvPr>
          <p:cNvSpPr txBox="1"/>
          <p:nvPr/>
        </p:nvSpPr>
        <p:spPr>
          <a:xfrm>
            <a:off x="9443497" y="5743823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（名前：　　　　　　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0689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37DB7C-6D97-4518-A480-59677FEDE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6" b="15030"/>
          <a:stretch/>
        </p:blipFill>
        <p:spPr>
          <a:xfrm>
            <a:off x="287188" y="2098238"/>
            <a:ext cx="2330665" cy="18797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537D1D-8218-4A36-A12E-1DBB7B77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02" y="-91780"/>
            <a:ext cx="10515600" cy="1325563"/>
          </a:xfrm>
        </p:spPr>
        <p:txBody>
          <a:bodyPr/>
          <a:lstStyle/>
          <a:p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ソフトで遊んでみる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3EB5CFA-1632-4CCB-AE20-5129D2D9E02D}"/>
              </a:ext>
            </a:extLst>
          </p:cNvPr>
          <p:cNvGrpSpPr/>
          <p:nvPr/>
        </p:nvGrpSpPr>
        <p:grpSpPr>
          <a:xfrm>
            <a:off x="1049372" y="2089252"/>
            <a:ext cx="3857928" cy="1846720"/>
            <a:chOff x="605586" y="1532701"/>
            <a:chExt cx="4710839" cy="201223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F8970A1-9465-42D9-B048-EF23A0EAB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55"/>
            <a:stretch/>
          </p:blipFill>
          <p:spPr>
            <a:xfrm rot="5400000">
              <a:off x="3141228" y="1369737"/>
              <a:ext cx="2012234" cy="2338161"/>
            </a:xfrm>
            <a:prstGeom prst="rect">
              <a:avLst/>
            </a:prstGeom>
          </p:spPr>
        </p:pic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DE19839D-C4B2-485B-AFEE-727545840023}"/>
                </a:ext>
              </a:extLst>
            </p:cNvPr>
            <p:cNvSpPr/>
            <p:nvPr/>
          </p:nvSpPr>
          <p:spPr>
            <a:xfrm>
              <a:off x="605586" y="1810654"/>
              <a:ext cx="1123731" cy="58044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073" name="グループ化 3072">
            <a:extLst>
              <a:ext uri="{FF2B5EF4-FFF2-40B4-BE49-F238E27FC236}">
                <a16:creationId xmlns:a16="http://schemas.microsoft.com/office/drawing/2014/main" id="{0728E0C2-A0C8-49D8-9C84-7A4C1F3F2CDF}"/>
              </a:ext>
            </a:extLst>
          </p:cNvPr>
          <p:cNvGrpSpPr/>
          <p:nvPr/>
        </p:nvGrpSpPr>
        <p:grpSpPr>
          <a:xfrm>
            <a:off x="5639769" y="2119980"/>
            <a:ext cx="1996062" cy="1817047"/>
            <a:chOff x="4991677" y="2111975"/>
            <a:chExt cx="2474605" cy="199529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AAC91EF-0CB8-4D0B-8A39-F92525FDD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27"/>
            <a:stretch/>
          </p:blipFill>
          <p:spPr>
            <a:xfrm rot="5400000">
              <a:off x="5231332" y="1872320"/>
              <a:ext cx="1995296" cy="2474605"/>
            </a:xfrm>
            <a:prstGeom prst="rect">
              <a:avLst/>
            </a:prstGeom>
          </p:spPr>
        </p:pic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CAADEF54-7DA9-44D8-B4DA-63CCC2CDE459}"/>
                </a:ext>
              </a:extLst>
            </p:cNvPr>
            <p:cNvSpPr/>
            <p:nvPr/>
          </p:nvSpPr>
          <p:spPr>
            <a:xfrm>
              <a:off x="5560080" y="3240830"/>
              <a:ext cx="1251233" cy="50104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72" name="グループ化 3071">
            <a:extLst>
              <a:ext uri="{FF2B5EF4-FFF2-40B4-BE49-F238E27FC236}">
                <a16:creationId xmlns:a16="http://schemas.microsoft.com/office/drawing/2014/main" id="{5DB38B8F-23C0-4F6E-AA37-A6EBE6F10BE6}"/>
              </a:ext>
            </a:extLst>
          </p:cNvPr>
          <p:cNvGrpSpPr/>
          <p:nvPr/>
        </p:nvGrpSpPr>
        <p:grpSpPr>
          <a:xfrm>
            <a:off x="8450569" y="2098238"/>
            <a:ext cx="2313259" cy="1817049"/>
            <a:chOff x="8206019" y="1503025"/>
            <a:chExt cx="2474609" cy="201105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ED516AF-3779-444A-8183-6FE8756BD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" t="-79" r="31712" b="79"/>
            <a:stretch/>
          </p:blipFill>
          <p:spPr>
            <a:xfrm rot="5400000">
              <a:off x="8445674" y="1263370"/>
              <a:ext cx="1995299" cy="2474609"/>
            </a:xfrm>
            <a:prstGeom prst="rect">
              <a:avLst/>
            </a:prstGeom>
          </p:spPr>
        </p:pic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B1B1EACA-EA92-42C3-A7E2-F7B5F35ADD68}"/>
                </a:ext>
              </a:extLst>
            </p:cNvPr>
            <p:cNvSpPr/>
            <p:nvPr/>
          </p:nvSpPr>
          <p:spPr>
            <a:xfrm>
              <a:off x="8834302" y="2965836"/>
              <a:ext cx="1218042" cy="548245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077" name="グループ化 3076">
            <a:extLst>
              <a:ext uri="{FF2B5EF4-FFF2-40B4-BE49-F238E27FC236}">
                <a16:creationId xmlns:a16="http://schemas.microsoft.com/office/drawing/2014/main" id="{1C47EAF6-1322-4AD6-A249-044C9A2B2494}"/>
              </a:ext>
            </a:extLst>
          </p:cNvPr>
          <p:cNvGrpSpPr/>
          <p:nvPr/>
        </p:nvGrpSpPr>
        <p:grpSpPr>
          <a:xfrm>
            <a:off x="5300030" y="4544250"/>
            <a:ext cx="4763494" cy="2190584"/>
            <a:chOff x="2831534" y="4414519"/>
            <a:chExt cx="4968681" cy="2794883"/>
          </a:xfrm>
        </p:grpSpPr>
        <p:grpSp>
          <p:nvGrpSpPr>
            <p:cNvPr id="3076" name="グループ化 3075">
              <a:extLst>
                <a:ext uri="{FF2B5EF4-FFF2-40B4-BE49-F238E27FC236}">
                  <a16:creationId xmlns:a16="http://schemas.microsoft.com/office/drawing/2014/main" id="{82A4F635-ADA1-440C-A90F-84F09C684E00}"/>
                </a:ext>
              </a:extLst>
            </p:cNvPr>
            <p:cNvGrpSpPr/>
            <p:nvPr/>
          </p:nvGrpSpPr>
          <p:grpSpPr>
            <a:xfrm>
              <a:off x="2831534" y="4414519"/>
              <a:ext cx="4968681" cy="2794883"/>
              <a:chOff x="2831534" y="4414519"/>
              <a:chExt cx="4968681" cy="2794883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D0E0879F-5203-47E9-BE04-885D96858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1534" y="4414519"/>
                <a:ext cx="4968681" cy="2794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5" name="正方形/長方形 3074">
                <a:extLst>
                  <a:ext uri="{FF2B5EF4-FFF2-40B4-BE49-F238E27FC236}">
                    <a16:creationId xmlns:a16="http://schemas.microsoft.com/office/drawing/2014/main" id="{A07A152F-F340-4AD3-8562-E920C0889608}"/>
                  </a:ext>
                </a:extLst>
              </p:cNvPr>
              <p:cNvSpPr/>
              <p:nvPr/>
            </p:nvSpPr>
            <p:spPr>
              <a:xfrm>
                <a:off x="5820845" y="5631205"/>
                <a:ext cx="545666" cy="2516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7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すいとく</a:t>
                </a:r>
                <a:endParaRPr kumimoji="1" lang="ja-JP" altLang="en-US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A7205F55-A16B-48B1-8B7B-277C81F55098}"/>
                </a:ext>
              </a:extLst>
            </p:cNvPr>
            <p:cNvSpPr/>
            <p:nvPr/>
          </p:nvSpPr>
          <p:spPr>
            <a:xfrm>
              <a:off x="5613440" y="5328710"/>
              <a:ext cx="1078818" cy="75537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78" name="テキスト ボックス 3077">
            <a:extLst>
              <a:ext uri="{FF2B5EF4-FFF2-40B4-BE49-F238E27FC236}">
                <a16:creationId xmlns:a16="http://schemas.microsoft.com/office/drawing/2014/main" id="{BE5DBC44-650D-4D9D-8E43-318ED6678E54}"/>
              </a:ext>
            </a:extLst>
          </p:cNvPr>
          <p:cNvSpPr txBox="1"/>
          <p:nvPr/>
        </p:nvSpPr>
        <p:spPr>
          <a:xfrm>
            <a:off x="191741" y="1215059"/>
            <a:ext cx="2532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①デスクトップの</a:t>
            </a:r>
            <a:endParaRPr kumimoji="1" lang="en-US" altLang="ja-JP" b="1" dirty="0"/>
          </a:p>
          <a:p>
            <a:r>
              <a:rPr lang="ja-JP" altLang="en-US" b="1" dirty="0"/>
              <a:t>「いろいろ訓練」</a:t>
            </a:r>
            <a:endParaRPr lang="en-US" altLang="ja-JP" b="1" dirty="0"/>
          </a:p>
          <a:p>
            <a:r>
              <a:rPr lang="ja-JP" altLang="en-US" b="1" dirty="0"/>
              <a:t>　フォルダをクリック</a:t>
            </a:r>
            <a:endParaRPr lang="en-US" altLang="ja-JP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7CC3F8C-A7BA-4142-A9C1-11451CDC66CC}"/>
              </a:ext>
            </a:extLst>
          </p:cNvPr>
          <p:cNvSpPr txBox="1"/>
          <p:nvPr/>
        </p:nvSpPr>
        <p:spPr>
          <a:xfrm>
            <a:off x="2930276" y="1339847"/>
            <a:ext cx="231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②</a:t>
            </a:r>
            <a:r>
              <a:rPr lang="en-US" altLang="ja-JP" b="1" dirty="0"/>
              <a:t>EyeMoT2D</a:t>
            </a:r>
            <a:r>
              <a:rPr lang="ja-JP" altLang="en-US" b="1" dirty="0"/>
              <a:t>を</a:t>
            </a:r>
            <a:endParaRPr lang="en-US" altLang="ja-JP" b="1" dirty="0"/>
          </a:p>
          <a:p>
            <a:r>
              <a:rPr lang="ja-JP" altLang="en-US" b="1" dirty="0"/>
              <a:t>　クリック</a:t>
            </a:r>
            <a:endParaRPr lang="en-US" altLang="ja-JP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76BF59-8510-4747-80E2-B084B97974C2}"/>
              </a:ext>
            </a:extLst>
          </p:cNvPr>
          <p:cNvSpPr txBox="1"/>
          <p:nvPr/>
        </p:nvSpPr>
        <p:spPr>
          <a:xfrm>
            <a:off x="5230404" y="1197892"/>
            <a:ext cx="2313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③赤いマークの</a:t>
            </a:r>
            <a:endParaRPr lang="en-US" altLang="ja-JP" b="1" dirty="0"/>
          </a:p>
          <a:p>
            <a:r>
              <a:rPr lang="ja-JP" altLang="en-US" b="1" dirty="0"/>
              <a:t>　</a:t>
            </a:r>
            <a:r>
              <a:rPr lang="en-US" altLang="ja-JP" b="1" dirty="0" err="1"/>
              <a:t>EyeMoT</a:t>
            </a:r>
            <a:r>
              <a:rPr lang="ja-JP" altLang="en-US" b="1" dirty="0"/>
              <a:t>を</a:t>
            </a:r>
            <a:endParaRPr lang="en-US" altLang="ja-JP" b="1" dirty="0"/>
          </a:p>
          <a:p>
            <a:r>
              <a:rPr lang="ja-JP" altLang="en-US" b="1" dirty="0"/>
              <a:t>　クリック</a:t>
            </a:r>
            <a:endParaRPr lang="en-US" altLang="ja-JP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64B253C-84E9-4E53-902B-84223A0BC98E}"/>
              </a:ext>
            </a:extLst>
          </p:cNvPr>
          <p:cNvSpPr txBox="1"/>
          <p:nvPr/>
        </p:nvSpPr>
        <p:spPr>
          <a:xfrm>
            <a:off x="7650851" y="1451907"/>
            <a:ext cx="248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④「今回のみ許可」を</a:t>
            </a:r>
            <a:endParaRPr lang="en-US" altLang="ja-JP" b="1" dirty="0"/>
          </a:p>
          <a:p>
            <a:r>
              <a:rPr lang="ja-JP" altLang="en-US" b="1" dirty="0"/>
              <a:t>　クリック</a:t>
            </a:r>
            <a:endParaRPr lang="en-US" altLang="ja-JP" b="1" dirty="0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4185FC1A-189F-47E3-A68B-5A65C60CCC81}"/>
              </a:ext>
            </a:extLst>
          </p:cNvPr>
          <p:cNvSpPr/>
          <p:nvPr/>
        </p:nvSpPr>
        <p:spPr>
          <a:xfrm>
            <a:off x="4921231" y="2748762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957F1282-72A0-4EAF-8A12-2351307063D2}"/>
              </a:ext>
            </a:extLst>
          </p:cNvPr>
          <p:cNvSpPr/>
          <p:nvPr/>
        </p:nvSpPr>
        <p:spPr>
          <a:xfrm>
            <a:off x="7733555" y="2729289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0" name="矢印: 左カーブ 3079">
            <a:extLst>
              <a:ext uri="{FF2B5EF4-FFF2-40B4-BE49-F238E27FC236}">
                <a16:creationId xmlns:a16="http://schemas.microsoft.com/office/drawing/2014/main" id="{B90A4C85-7EE1-4BB2-A66F-4C9F16CC7D89}"/>
              </a:ext>
            </a:extLst>
          </p:cNvPr>
          <p:cNvSpPr/>
          <p:nvPr/>
        </p:nvSpPr>
        <p:spPr>
          <a:xfrm>
            <a:off x="10245151" y="3366219"/>
            <a:ext cx="1221863" cy="2190584"/>
          </a:xfrm>
          <a:prstGeom prst="curvedLef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7D17614-14FF-4A5A-A256-EC64B81A4A99}"/>
              </a:ext>
            </a:extLst>
          </p:cNvPr>
          <p:cNvSpPr txBox="1"/>
          <p:nvPr/>
        </p:nvSpPr>
        <p:spPr>
          <a:xfrm>
            <a:off x="1209684" y="4571656"/>
            <a:ext cx="4125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⑤プレイヤー一覧から「すいとく」「▶」をクリックすれば準備</a:t>
            </a:r>
            <a:r>
              <a:rPr lang="en-US" altLang="ja-JP" b="1" dirty="0"/>
              <a:t>OK</a:t>
            </a:r>
            <a:r>
              <a:rPr lang="ja-JP" altLang="en-US" b="1" dirty="0"/>
              <a:t>！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この後からは視線でポインターが動かせます。</a:t>
            </a:r>
            <a:endParaRPr lang="en-US" altLang="ja-JP" b="1" dirty="0"/>
          </a:p>
        </p:txBody>
      </p:sp>
      <p:sp>
        <p:nvSpPr>
          <p:cNvPr id="3079" name="矢印: 右 3078">
            <a:extLst>
              <a:ext uri="{FF2B5EF4-FFF2-40B4-BE49-F238E27FC236}">
                <a16:creationId xmlns:a16="http://schemas.microsoft.com/office/drawing/2014/main" id="{BE5B7059-CD03-4DBD-A293-D771C188E076}"/>
              </a:ext>
            </a:extLst>
          </p:cNvPr>
          <p:cNvSpPr/>
          <p:nvPr/>
        </p:nvSpPr>
        <p:spPr>
          <a:xfrm>
            <a:off x="2305430" y="2726821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AE45F92-F287-4CE0-BA6D-292CE182997F}"/>
              </a:ext>
            </a:extLst>
          </p:cNvPr>
          <p:cNvSpPr/>
          <p:nvPr/>
        </p:nvSpPr>
        <p:spPr>
          <a:xfrm>
            <a:off x="3111414" y="2602200"/>
            <a:ext cx="920276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133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7A52C46-4F32-4BE7-9803-3CBB0B1F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8" y="2101173"/>
            <a:ext cx="2365413" cy="17740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5EAC80-7A44-4A89-8881-FE78B7849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47" y="2109249"/>
            <a:ext cx="2320217" cy="17401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537D1D-8218-4A36-A12E-1DBB7B77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8" y="28701"/>
            <a:ext cx="9668332" cy="1027651"/>
          </a:xfrm>
        </p:spPr>
        <p:txBody>
          <a:bodyPr/>
          <a:lstStyle/>
          <a:p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その他の</a:t>
            </a: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ソフトでも遊んでみる</a:t>
            </a:r>
          </a:p>
        </p:txBody>
      </p:sp>
      <p:sp>
        <p:nvSpPr>
          <p:cNvPr id="3078" name="テキスト ボックス 3077">
            <a:extLst>
              <a:ext uri="{FF2B5EF4-FFF2-40B4-BE49-F238E27FC236}">
                <a16:creationId xmlns:a16="http://schemas.microsoft.com/office/drawing/2014/main" id="{BE5DBC44-650D-4D9D-8E43-318ED6678E54}"/>
              </a:ext>
            </a:extLst>
          </p:cNvPr>
          <p:cNvSpPr txBox="1"/>
          <p:nvPr/>
        </p:nvSpPr>
        <p:spPr>
          <a:xfrm>
            <a:off x="191741" y="1095565"/>
            <a:ext cx="2532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①デスクトップの</a:t>
            </a:r>
            <a:endParaRPr kumimoji="1" lang="en-US" altLang="ja-JP" b="1" dirty="0"/>
          </a:p>
          <a:p>
            <a:r>
              <a:rPr lang="ja-JP" altLang="en-US" b="1" dirty="0"/>
              <a:t>「風船ゲーム」</a:t>
            </a:r>
            <a:endParaRPr lang="en-US" altLang="ja-JP" b="1" dirty="0"/>
          </a:p>
          <a:p>
            <a:r>
              <a:rPr lang="ja-JP" altLang="en-US" b="1" dirty="0"/>
              <a:t>　フォルダをクリック</a:t>
            </a:r>
            <a:endParaRPr lang="en-US" altLang="ja-JP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7CC3F8C-A7BA-4142-A9C1-11451CDC66CC}"/>
              </a:ext>
            </a:extLst>
          </p:cNvPr>
          <p:cNvSpPr txBox="1"/>
          <p:nvPr/>
        </p:nvSpPr>
        <p:spPr>
          <a:xfrm>
            <a:off x="3423398" y="1070777"/>
            <a:ext cx="2167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②</a:t>
            </a:r>
            <a:r>
              <a:rPr lang="en-US" altLang="ja-JP" b="1" dirty="0"/>
              <a:t>EyeMot3D_Game_00</a:t>
            </a:r>
            <a:r>
              <a:rPr lang="ja-JP" altLang="en-US" b="1" dirty="0"/>
              <a:t>をクリック</a:t>
            </a:r>
            <a:endParaRPr lang="en-US" altLang="ja-JP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76BF59-8510-4747-80E2-B084B97974C2}"/>
              </a:ext>
            </a:extLst>
          </p:cNvPr>
          <p:cNvSpPr txBox="1"/>
          <p:nvPr/>
        </p:nvSpPr>
        <p:spPr>
          <a:xfrm>
            <a:off x="6180894" y="1189230"/>
            <a:ext cx="293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③画面右上の👀の</a:t>
            </a:r>
            <a:endParaRPr lang="en-US" altLang="ja-JP" b="1" dirty="0"/>
          </a:p>
          <a:p>
            <a:r>
              <a:rPr lang="ja-JP" altLang="en-US" b="1" dirty="0"/>
              <a:t>　マーク、画面左下の　</a:t>
            </a:r>
            <a:endParaRPr lang="en-US" altLang="ja-JP" b="1" dirty="0"/>
          </a:p>
          <a:p>
            <a:r>
              <a:rPr lang="ja-JP" altLang="en-US" b="1" dirty="0"/>
              <a:t>「</a:t>
            </a:r>
            <a:r>
              <a:rPr lang="en-US" altLang="ja-JP" b="1" dirty="0"/>
              <a:t>Pop</a:t>
            </a:r>
            <a:r>
              <a:rPr lang="ja-JP" altLang="en-US" b="1" dirty="0"/>
              <a:t>」を順番にクリック</a:t>
            </a:r>
            <a:endParaRPr lang="en-US" altLang="ja-JP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64B253C-84E9-4E53-902B-84223A0BC98E}"/>
              </a:ext>
            </a:extLst>
          </p:cNvPr>
          <p:cNvSpPr txBox="1"/>
          <p:nvPr/>
        </p:nvSpPr>
        <p:spPr>
          <a:xfrm>
            <a:off x="9420177" y="1531233"/>
            <a:ext cx="248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④ゲームスタート！</a:t>
            </a:r>
            <a:endParaRPr lang="en-US" altLang="ja-JP" b="1" dirty="0"/>
          </a:p>
        </p:txBody>
      </p:sp>
      <p:sp>
        <p:nvSpPr>
          <p:cNvPr id="3079" name="矢印: 右 3078">
            <a:extLst>
              <a:ext uri="{FF2B5EF4-FFF2-40B4-BE49-F238E27FC236}">
                <a16:creationId xmlns:a16="http://schemas.microsoft.com/office/drawing/2014/main" id="{BE5B7059-CD03-4DBD-A293-D771C188E076}"/>
              </a:ext>
            </a:extLst>
          </p:cNvPr>
          <p:cNvSpPr/>
          <p:nvPr/>
        </p:nvSpPr>
        <p:spPr>
          <a:xfrm>
            <a:off x="2621209" y="2777479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AE45F92-F287-4CE0-BA6D-292CE182997F}"/>
              </a:ext>
            </a:extLst>
          </p:cNvPr>
          <p:cNvSpPr/>
          <p:nvPr/>
        </p:nvSpPr>
        <p:spPr>
          <a:xfrm>
            <a:off x="554561" y="2625332"/>
            <a:ext cx="920276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B667D6-305D-4E62-A215-01861195C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95" y="2112369"/>
            <a:ext cx="2365413" cy="17740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CFC99C8-F2E0-4222-A5A9-E56954386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r="1449" b="6493"/>
          <a:stretch/>
        </p:blipFill>
        <p:spPr>
          <a:xfrm>
            <a:off x="9426842" y="2101173"/>
            <a:ext cx="2320217" cy="1829340"/>
          </a:xfrm>
          <a:prstGeom prst="rect">
            <a:avLst/>
          </a:prstGeom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57F1282-72A0-4EAF-8A12-2351307063D2}"/>
              </a:ext>
            </a:extLst>
          </p:cNvPr>
          <p:cNvSpPr/>
          <p:nvPr/>
        </p:nvSpPr>
        <p:spPr>
          <a:xfrm>
            <a:off x="8795331" y="2704440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4185FC1A-189F-47E3-A68B-5A65C60CCC81}"/>
              </a:ext>
            </a:extLst>
          </p:cNvPr>
          <p:cNvSpPr/>
          <p:nvPr/>
        </p:nvSpPr>
        <p:spPr>
          <a:xfrm>
            <a:off x="5736865" y="2759263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44947B2-45E4-48E0-AE6A-D988883B2B88}"/>
              </a:ext>
            </a:extLst>
          </p:cNvPr>
          <p:cNvSpPr/>
          <p:nvPr/>
        </p:nvSpPr>
        <p:spPr>
          <a:xfrm>
            <a:off x="3606890" y="2721852"/>
            <a:ext cx="920276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4D092515-F9D5-4157-88EA-EC2B322E7C33}"/>
              </a:ext>
            </a:extLst>
          </p:cNvPr>
          <p:cNvSpPr/>
          <p:nvPr/>
        </p:nvSpPr>
        <p:spPr>
          <a:xfrm>
            <a:off x="8062701" y="2112369"/>
            <a:ext cx="629280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53FF775D-8F50-47E7-B119-0F9FDB40C35B}"/>
              </a:ext>
            </a:extLst>
          </p:cNvPr>
          <p:cNvSpPr/>
          <p:nvPr/>
        </p:nvSpPr>
        <p:spPr>
          <a:xfrm>
            <a:off x="6838129" y="3327784"/>
            <a:ext cx="629280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8513F81-6CAE-40C8-BFB6-59AB977FB342}"/>
              </a:ext>
            </a:extLst>
          </p:cNvPr>
          <p:cNvSpPr txBox="1"/>
          <p:nvPr/>
        </p:nvSpPr>
        <p:spPr>
          <a:xfrm>
            <a:off x="233485" y="4194507"/>
            <a:ext cx="2532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①デスクトップの</a:t>
            </a:r>
            <a:endParaRPr kumimoji="1" lang="en-US" altLang="ja-JP" b="1" dirty="0"/>
          </a:p>
          <a:p>
            <a:r>
              <a:rPr lang="ja-JP" altLang="en-US" b="1" dirty="0"/>
              <a:t>「射的ゲーム」</a:t>
            </a:r>
            <a:endParaRPr lang="en-US" altLang="ja-JP" b="1" dirty="0"/>
          </a:p>
          <a:p>
            <a:r>
              <a:rPr lang="ja-JP" altLang="en-US" b="1" dirty="0"/>
              <a:t>　フォルダをクリック</a:t>
            </a:r>
            <a:endParaRPr lang="en-US" altLang="ja-JP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EBF73DE-9FCB-4C16-A797-60D3ED473D75}"/>
              </a:ext>
            </a:extLst>
          </p:cNvPr>
          <p:cNvSpPr txBox="1"/>
          <p:nvPr/>
        </p:nvSpPr>
        <p:spPr>
          <a:xfrm>
            <a:off x="3443339" y="4146066"/>
            <a:ext cx="2167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②</a:t>
            </a:r>
            <a:r>
              <a:rPr lang="en-US" altLang="ja-JP" b="1" dirty="0"/>
              <a:t>EyeMot3D_Game01</a:t>
            </a:r>
            <a:r>
              <a:rPr lang="ja-JP" altLang="en-US" b="1" dirty="0"/>
              <a:t>をクリック</a:t>
            </a:r>
            <a:endParaRPr lang="en-US" altLang="ja-JP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DE89AA0-6850-4218-86C7-3752B8A03A0D}"/>
              </a:ext>
            </a:extLst>
          </p:cNvPr>
          <p:cNvSpPr txBox="1"/>
          <p:nvPr/>
        </p:nvSpPr>
        <p:spPr>
          <a:xfrm>
            <a:off x="6222638" y="4168678"/>
            <a:ext cx="2977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③画面右上の👀のマーク、</a:t>
            </a:r>
            <a:endParaRPr lang="en-US" altLang="ja-JP" b="1" dirty="0"/>
          </a:p>
          <a:p>
            <a:r>
              <a:rPr lang="ja-JP" altLang="en-US" b="1" dirty="0"/>
              <a:t>　画面左下「</a:t>
            </a:r>
            <a:r>
              <a:rPr lang="en-US" altLang="ja-JP" b="1" dirty="0"/>
              <a:t>SHATEKI</a:t>
            </a:r>
            <a:r>
              <a:rPr lang="ja-JP" altLang="en-US" b="1" dirty="0"/>
              <a:t>」</a:t>
            </a:r>
            <a:endParaRPr lang="en-US" altLang="ja-JP" b="1" dirty="0"/>
          </a:p>
          <a:p>
            <a:r>
              <a:rPr lang="ja-JP" altLang="en-US" b="1" dirty="0"/>
              <a:t>　を順番にクリック</a:t>
            </a:r>
            <a:endParaRPr lang="en-US" altLang="ja-JP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2BC0E56-BCC7-4931-97C4-7649F02CB3BC}"/>
              </a:ext>
            </a:extLst>
          </p:cNvPr>
          <p:cNvSpPr txBox="1"/>
          <p:nvPr/>
        </p:nvSpPr>
        <p:spPr>
          <a:xfrm>
            <a:off x="9461921" y="4510681"/>
            <a:ext cx="248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④ゲームスタート！</a:t>
            </a:r>
            <a:endParaRPr lang="en-US" altLang="ja-JP" b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8CD2ABB-D186-417B-A7F3-4A6EB6243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5" y="5067295"/>
            <a:ext cx="2320217" cy="174016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80EF301-8B09-4F35-BC0B-DEA5C0667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18" y="5050112"/>
            <a:ext cx="2320217" cy="174016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B2ADB49-2F71-4C88-A52E-632D6FFD12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/>
          <a:stretch/>
        </p:blipFill>
        <p:spPr>
          <a:xfrm>
            <a:off x="9532538" y="5050111"/>
            <a:ext cx="2034679" cy="1740163"/>
          </a:xfrm>
          <a:prstGeom prst="rect">
            <a:avLst/>
          </a:prstGeom>
        </p:spPr>
      </p:pic>
      <p:sp>
        <p:nvSpPr>
          <p:cNvPr id="51" name="楕円 50">
            <a:extLst>
              <a:ext uri="{FF2B5EF4-FFF2-40B4-BE49-F238E27FC236}">
                <a16:creationId xmlns:a16="http://schemas.microsoft.com/office/drawing/2014/main" id="{E7540096-3AD3-4F04-AF99-64861950D5BC}"/>
              </a:ext>
            </a:extLst>
          </p:cNvPr>
          <p:cNvSpPr/>
          <p:nvPr/>
        </p:nvSpPr>
        <p:spPr>
          <a:xfrm>
            <a:off x="582587" y="5727403"/>
            <a:ext cx="920276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BA9FBFF7-C626-4740-BD95-071A7231F17F}"/>
              </a:ext>
            </a:extLst>
          </p:cNvPr>
          <p:cNvSpPr/>
          <p:nvPr/>
        </p:nvSpPr>
        <p:spPr>
          <a:xfrm>
            <a:off x="3695680" y="5663484"/>
            <a:ext cx="920276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2557C7D-BF54-4979-8490-CF61C19D7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88" y="5046523"/>
            <a:ext cx="2320217" cy="1740162"/>
          </a:xfrm>
          <a:prstGeom prst="rect">
            <a:avLst/>
          </a:prstGeom>
        </p:spPr>
      </p:pic>
      <p:sp>
        <p:nvSpPr>
          <p:cNvPr id="53" name="楕円 52">
            <a:extLst>
              <a:ext uri="{FF2B5EF4-FFF2-40B4-BE49-F238E27FC236}">
                <a16:creationId xmlns:a16="http://schemas.microsoft.com/office/drawing/2014/main" id="{A70E29BB-44FD-4FEB-AA9E-B954A59ECC37}"/>
              </a:ext>
            </a:extLst>
          </p:cNvPr>
          <p:cNvSpPr/>
          <p:nvPr/>
        </p:nvSpPr>
        <p:spPr>
          <a:xfrm>
            <a:off x="8048223" y="5046523"/>
            <a:ext cx="629281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0AEAE905-373E-4A0C-AFA8-DAF3933FBA4E}"/>
              </a:ext>
            </a:extLst>
          </p:cNvPr>
          <p:cNvSpPr/>
          <p:nvPr/>
        </p:nvSpPr>
        <p:spPr>
          <a:xfrm>
            <a:off x="6713730" y="6260105"/>
            <a:ext cx="629281" cy="5327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矢印: 右 56">
            <a:extLst>
              <a:ext uri="{FF2B5EF4-FFF2-40B4-BE49-F238E27FC236}">
                <a16:creationId xmlns:a16="http://schemas.microsoft.com/office/drawing/2014/main" id="{DD323D6D-FF23-4869-BF34-612223987ABB}"/>
              </a:ext>
            </a:extLst>
          </p:cNvPr>
          <p:cNvSpPr/>
          <p:nvPr/>
        </p:nvSpPr>
        <p:spPr>
          <a:xfrm>
            <a:off x="2630036" y="5650253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67D9C24B-3230-4193-B276-2515A51E55B4}"/>
              </a:ext>
            </a:extLst>
          </p:cNvPr>
          <p:cNvSpPr/>
          <p:nvPr/>
        </p:nvSpPr>
        <p:spPr>
          <a:xfrm>
            <a:off x="5778667" y="5650253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矢印: 右 58">
            <a:extLst>
              <a:ext uri="{FF2B5EF4-FFF2-40B4-BE49-F238E27FC236}">
                <a16:creationId xmlns:a16="http://schemas.microsoft.com/office/drawing/2014/main" id="{C57BFB7D-83BB-4B12-9575-63B78FE4788E}"/>
              </a:ext>
            </a:extLst>
          </p:cNvPr>
          <p:cNvSpPr/>
          <p:nvPr/>
        </p:nvSpPr>
        <p:spPr>
          <a:xfrm>
            <a:off x="8887236" y="5650253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84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37D1D-8218-4A36-A12E-1DBB7B77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057" y="-173807"/>
            <a:ext cx="10515600" cy="1325563"/>
          </a:xfrm>
        </p:spPr>
        <p:txBody>
          <a:bodyPr/>
          <a:lstStyle/>
          <a:p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使う人の視線に合わせる方法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CBE03F8-02A5-418C-BF78-61AA1FBB05B8}"/>
              </a:ext>
            </a:extLst>
          </p:cNvPr>
          <p:cNvGrpSpPr/>
          <p:nvPr/>
        </p:nvGrpSpPr>
        <p:grpSpPr>
          <a:xfrm>
            <a:off x="231333" y="2359721"/>
            <a:ext cx="1972752" cy="1911774"/>
            <a:chOff x="231333" y="2803353"/>
            <a:chExt cx="1972752" cy="1911774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E595E7D-60E5-4C02-99E1-4D5CE6C24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1" r="8756"/>
            <a:stretch/>
          </p:blipFill>
          <p:spPr>
            <a:xfrm rot="5400000">
              <a:off x="261822" y="2772864"/>
              <a:ext cx="1911774" cy="1972752"/>
            </a:xfrm>
            <a:prstGeom prst="rect">
              <a:avLst/>
            </a:prstGeom>
          </p:spPr>
        </p:pic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4D06C120-B6F6-4EF1-810F-1FB5498A96A0}"/>
                </a:ext>
              </a:extLst>
            </p:cNvPr>
            <p:cNvSpPr/>
            <p:nvPr/>
          </p:nvSpPr>
          <p:spPr>
            <a:xfrm>
              <a:off x="231333" y="3044249"/>
              <a:ext cx="1972752" cy="93825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5DD5260-EAFA-43EF-B2A4-651BCBEF9049}"/>
              </a:ext>
            </a:extLst>
          </p:cNvPr>
          <p:cNvGrpSpPr/>
          <p:nvPr/>
        </p:nvGrpSpPr>
        <p:grpSpPr>
          <a:xfrm>
            <a:off x="2477689" y="2315119"/>
            <a:ext cx="1972752" cy="1911774"/>
            <a:chOff x="2477689" y="2315119"/>
            <a:chExt cx="1972752" cy="191177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74F3602-34A5-4B5D-BF6D-FC088ADB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18"/>
            <a:stretch/>
          </p:blipFill>
          <p:spPr>
            <a:xfrm rot="5400000">
              <a:off x="2508178" y="2284630"/>
              <a:ext cx="1911774" cy="1972752"/>
            </a:xfrm>
            <a:prstGeom prst="rect">
              <a:avLst/>
            </a:prstGeom>
          </p:spPr>
        </p:pic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5660AB8C-0DD8-4AAD-8B6A-F13FEB2D75C7}"/>
                </a:ext>
              </a:extLst>
            </p:cNvPr>
            <p:cNvSpPr/>
            <p:nvPr/>
          </p:nvSpPr>
          <p:spPr>
            <a:xfrm>
              <a:off x="2501543" y="2803352"/>
              <a:ext cx="1048203" cy="93825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12B90AD-68DE-4052-9095-72BC6FDF3C72}"/>
              </a:ext>
            </a:extLst>
          </p:cNvPr>
          <p:cNvGrpSpPr/>
          <p:nvPr/>
        </p:nvGrpSpPr>
        <p:grpSpPr>
          <a:xfrm>
            <a:off x="4766463" y="2313512"/>
            <a:ext cx="1972752" cy="1911773"/>
            <a:chOff x="4766463" y="2313512"/>
            <a:chExt cx="1972752" cy="191177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66A0A27D-E85D-4CEC-9E62-AABD61625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0" t="542" r="919" b="-542"/>
            <a:stretch/>
          </p:blipFill>
          <p:spPr>
            <a:xfrm rot="5400000">
              <a:off x="4796952" y="2283023"/>
              <a:ext cx="1911773" cy="19727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AC3E69B7-DC73-4BAC-89DE-63CFF477DD17}"/>
                </a:ext>
              </a:extLst>
            </p:cNvPr>
            <p:cNvSpPr/>
            <p:nvPr/>
          </p:nvSpPr>
          <p:spPr>
            <a:xfrm>
              <a:off x="4842224" y="3161160"/>
              <a:ext cx="886761" cy="93825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F14080BD-6547-4DC2-9902-DFD6B5E21768}"/>
              </a:ext>
            </a:extLst>
          </p:cNvPr>
          <p:cNvGrpSpPr/>
          <p:nvPr/>
        </p:nvGrpSpPr>
        <p:grpSpPr>
          <a:xfrm>
            <a:off x="7012819" y="2315119"/>
            <a:ext cx="1972752" cy="1910167"/>
            <a:chOff x="7012819" y="2315119"/>
            <a:chExt cx="1972752" cy="1910167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47CEAE2-F91E-4075-8A28-C31B0AD41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79"/>
            <a:stretch/>
          </p:blipFill>
          <p:spPr>
            <a:xfrm rot="5400000">
              <a:off x="7044111" y="2283827"/>
              <a:ext cx="1910167" cy="19727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8818E2C9-6E70-4C63-B49E-2B375426EA0E}"/>
                </a:ext>
              </a:extLst>
            </p:cNvPr>
            <p:cNvSpPr/>
            <p:nvPr/>
          </p:nvSpPr>
          <p:spPr>
            <a:xfrm>
              <a:off x="7079477" y="3103884"/>
              <a:ext cx="622260" cy="81898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矢印: 右 21">
            <a:extLst>
              <a:ext uri="{FF2B5EF4-FFF2-40B4-BE49-F238E27FC236}">
                <a16:creationId xmlns:a16="http://schemas.microsoft.com/office/drawing/2014/main" id="{07F2A69E-B13E-4BBC-9554-22E30EF685F6}"/>
              </a:ext>
            </a:extLst>
          </p:cNvPr>
          <p:cNvSpPr/>
          <p:nvPr/>
        </p:nvSpPr>
        <p:spPr>
          <a:xfrm>
            <a:off x="2054730" y="2359721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7A881681-E45D-4AB3-B0F7-8A3AF01DBC22}"/>
              </a:ext>
            </a:extLst>
          </p:cNvPr>
          <p:cNvSpPr/>
          <p:nvPr/>
        </p:nvSpPr>
        <p:spPr>
          <a:xfrm>
            <a:off x="4285425" y="2359721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201C3F24-7F7F-44C1-9A8F-176180C12263}"/>
              </a:ext>
            </a:extLst>
          </p:cNvPr>
          <p:cNvSpPr/>
          <p:nvPr/>
        </p:nvSpPr>
        <p:spPr>
          <a:xfrm>
            <a:off x="6564686" y="2396562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7824AE1-2AC2-415C-BE63-8CEB579D041B}"/>
              </a:ext>
            </a:extLst>
          </p:cNvPr>
          <p:cNvSpPr txBox="1"/>
          <p:nvPr/>
        </p:nvSpPr>
        <p:spPr>
          <a:xfrm>
            <a:off x="112227" y="1122216"/>
            <a:ext cx="2257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①画面右下「隠れて　</a:t>
            </a:r>
            <a:endParaRPr kumimoji="1" lang="en-US" altLang="ja-JP" b="1" dirty="0"/>
          </a:p>
          <a:p>
            <a:r>
              <a:rPr lang="ja-JP" altLang="en-US" b="1" dirty="0"/>
              <a:t>　</a:t>
            </a:r>
            <a:r>
              <a:rPr kumimoji="1" lang="ja-JP" altLang="en-US" b="1" dirty="0"/>
              <a:t>いるインジケー</a:t>
            </a:r>
            <a:endParaRPr kumimoji="1" lang="en-US" altLang="ja-JP" b="1" dirty="0"/>
          </a:p>
          <a:p>
            <a:r>
              <a:rPr lang="ja-JP" altLang="en-US" b="1" dirty="0"/>
              <a:t>　</a:t>
            </a:r>
            <a:r>
              <a:rPr kumimoji="1" lang="ja-JP" altLang="en-US" b="1" dirty="0"/>
              <a:t>ターを表示」をク</a:t>
            </a:r>
            <a:endParaRPr kumimoji="1" lang="en-US" altLang="ja-JP" b="1" dirty="0"/>
          </a:p>
          <a:p>
            <a:r>
              <a:rPr lang="ja-JP" altLang="en-US" b="1" dirty="0"/>
              <a:t>　</a:t>
            </a:r>
            <a:r>
              <a:rPr kumimoji="1" lang="ja-JP" altLang="en-US" b="1" dirty="0"/>
              <a:t>リック</a:t>
            </a:r>
            <a:endParaRPr kumimoji="1" lang="en-US" altLang="ja-JP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CB90D2-89F6-471D-8A4F-8BD407E9046D}"/>
              </a:ext>
            </a:extLst>
          </p:cNvPr>
          <p:cNvSpPr txBox="1"/>
          <p:nvPr/>
        </p:nvSpPr>
        <p:spPr>
          <a:xfrm>
            <a:off x="2557202" y="1646275"/>
            <a:ext cx="263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②</a:t>
            </a:r>
            <a:r>
              <a:rPr kumimoji="1" lang="ja-JP" altLang="en-US" b="1" dirty="0"/>
              <a:t>「</a:t>
            </a:r>
            <a:r>
              <a:rPr kumimoji="1" lang="en-US" altLang="ja-JP" b="1" dirty="0" err="1"/>
              <a:t>Tobii</a:t>
            </a:r>
            <a:r>
              <a:rPr kumimoji="1" lang="ja-JP" altLang="en-US" b="1" dirty="0"/>
              <a:t>」を</a:t>
            </a:r>
            <a:endParaRPr kumimoji="1" lang="en-US" altLang="ja-JP" b="1" dirty="0"/>
          </a:p>
          <a:p>
            <a:r>
              <a:rPr lang="ja-JP" altLang="en-US" b="1" dirty="0"/>
              <a:t>　</a:t>
            </a:r>
            <a:r>
              <a:rPr kumimoji="1" lang="ja-JP" altLang="en-US" b="1" dirty="0"/>
              <a:t>クリック</a:t>
            </a:r>
            <a:endParaRPr kumimoji="1" lang="en-US" altLang="ja-JP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F9DC813-AA22-42F3-9AC0-B20735E94DCC}"/>
              </a:ext>
            </a:extLst>
          </p:cNvPr>
          <p:cNvSpPr txBox="1"/>
          <p:nvPr/>
        </p:nvSpPr>
        <p:spPr>
          <a:xfrm>
            <a:off x="4685700" y="1625909"/>
            <a:ext cx="225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③左下の◀マークを</a:t>
            </a:r>
            <a:endParaRPr lang="en-US" altLang="ja-JP" b="1" dirty="0"/>
          </a:p>
          <a:p>
            <a:r>
              <a:rPr lang="ja-JP" altLang="en-US" b="1" dirty="0"/>
              <a:t>　クリック</a:t>
            </a:r>
            <a:endParaRPr lang="en-US" altLang="ja-JP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14059E7-ABD9-4E69-90FE-DF3BFBE80BC6}"/>
              </a:ext>
            </a:extLst>
          </p:cNvPr>
          <p:cNvSpPr txBox="1"/>
          <p:nvPr/>
        </p:nvSpPr>
        <p:spPr>
          <a:xfrm>
            <a:off x="9358378" y="1364473"/>
            <a:ext cx="2257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⑤画面の指示に合わ</a:t>
            </a:r>
            <a:endParaRPr lang="en-US" altLang="ja-JP" b="1" dirty="0"/>
          </a:p>
          <a:p>
            <a:r>
              <a:rPr lang="ja-JP" altLang="en-US" b="1" dirty="0"/>
              <a:t>　せてキャリブレー</a:t>
            </a:r>
            <a:endParaRPr lang="en-US" altLang="ja-JP" b="1" dirty="0"/>
          </a:p>
          <a:p>
            <a:r>
              <a:rPr lang="ja-JP" altLang="en-US" b="1" dirty="0"/>
              <a:t>　ションを開始</a:t>
            </a:r>
            <a:endParaRPr lang="en-US" altLang="ja-JP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A8BA74-36E6-4DE6-BBA8-6A9FAFBC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7" y="4480947"/>
            <a:ext cx="1503266" cy="23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" name="吹き出し: 角を丸めた四角形 6143">
            <a:extLst>
              <a:ext uri="{FF2B5EF4-FFF2-40B4-BE49-F238E27FC236}">
                <a16:creationId xmlns:a16="http://schemas.microsoft.com/office/drawing/2014/main" id="{3DB11853-2AE2-4D73-AA93-1CACD47BE715}"/>
              </a:ext>
            </a:extLst>
          </p:cNvPr>
          <p:cNvSpPr/>
          <p:nvPr/>
        </p:nvSpPr>
        <p:spPr>
          <a:xfrm>
            <a:off x="1594019" y="4628935"/>
            <a:ext cx="4615949" cy="1911773"/>
          </a:xfrm>
          <a:prstGeom prst="wedgeRoundRectCallout">
            <a:avLst>
              <a:gd name="adj1" fmla="val -57626"/>
              <a:gd name="adj2" fmla="val 658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使う人の視線に合わせることを「キャリブレーション」と言います。キャリブレーションをすると、視線が認識されやすくなります。</a:t>
            </a:r>
            <a:endParaRPr kumimoji="1"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でも、これをやらなくても体験できます！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96DF58-9F9E-4F49-A75E-B7EFF2288F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14433" r="13559" b="24923"/>
          <a:stretch/>
        </p:blipFill>
        <p:spPr>
          <a:xfrm>
            <a:off x="9259174" y="2309484"/>
            <a:ext cx="1510749" cy="11195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F74127-71FA-45BA-B769-7CD59C42C0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7093" b="21635"/>
          <a:stretch/>
        </p:blipFill>
        <p:spPr>
          <a:xfrm>
            <a:off x="10221696" y="3213161"/>
            <a:ext cx="1486893" cy="1122526"/>
          </a:xfrm>
          <a:prstGeom prst="rect">
            <a:avLst/>
          </a:prstGeom>
        </p:spPr>
      </p:pic>
      <p:sp>
        <p:nvSpPr>
          <p:cNvPr id="32" name="矢印: 右 31">
            <a:extLst>
              <a:ext uri="{FF2B5EF4-FFF2-40B4-BE49-F238E27FC236}">
                <a16:creationId xmlns:a16="http://schemas.microsoft.com/office/drawing/2014/main" id="{B66B070A-BFAB-4274-A178-012506B7EC8D}"/>
              </a:ext>
            </a:extLst>
          </p:cNvPr>
          <p:cNvSpPr/>
          <p:nvPr/>
        </p:nvSpPr>
        <p:spPr>
          <a:xfrm>
            <a:off x="8705107" y="2399746"/>
            <a:ext cx="624846" cy="532702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692FD6B-BF6F-426F-9108-43BD956655A6}"/>
              </a:ext>
            </a:extLst>
          </p:cNvPr>
          <p:cNvSpPr txBox="1"/>
          <p:nvPr/>
        </p:nvSpPr>
        <p:spPr>
          <a:xfrm>
            <a:off x="7047216" y="1619790"/>
            <a:ext cx="225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④「ゲスト」を</a:t>
            </a:r>
            <a:endParaRPr lang="en-US" altLang="ja-JP" b="1" dirty="0"/>
          </a:p>
          <a:p>
            <a:r>
              <a:rPr lang="ja-JP" altLang="en-US" b="1" dirty="0"/>
              <a:t>　クリック</a:t>
            </a:r>
            <a:endParaRPr lang="en-US" altLang="ja-JP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1623CDD-7D3F-4770-BF9C-B327FF809F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7" t="-1838" r="22435" b="18006"/>
          <a:stretch/>
        </p:blipFill>
        <p:spPr>
          <a:xfrm rot="5400000">
            <a:off x="7330826" y="4474467"/>
            <a:ext cx="2038658" cy="2093825"/>
          </a:xfrm>
          <a:prstGeom prst="rect">
            <a:avLst/>
          </a:prstGeom>
        </p:spPr>
      </p:pic>
      <p:sp>
        <p:nvSpPr>
          <p:cNvPr id="34" name="矢印: 左カーブ 33">
            <a:extLst>
              <a:ext uri="{FF2B5EF4-FFF2-40B4-BE49-F238E27FC236}">
                <a16:creationId xmlns:a16="http://schemas.microsoft.com/office/drawing/2014/main" id="{EE39C5DD-5F2B-42D2-AB36-07ED448FE366}"/>
              </a:ext>
            </a:extLst>
          </p:cNvPr>
          <p:cNvSpPr/>
          <p:nvPr/>
        </p:nvSpPr>
        <p:spPr>
          <a:xfrm rot="1647075">
            <a:off x="9511832" y="4290885"/>
            <a:ext cx="1221863" cy="1601563"/>
          </a:xfrm>
          <a:prstGeom prst="curvedLef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EBFFE16-2799-452B-AC74-859858A3C6EB}"/>
              </a:ext>
            </a:extLst>
          </p:cNvPr>
          <p:cNvSpPr txBox="1"/>
          <p:nvPr/>
        </p:nvSpPr>
        <p:spPr>
          <a:xfrm>
            <a:off x="9451327" y="5766844"/>
            <a:ext cx="2257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⑥「キャリブレーション完了！」と</a:t>
            </a:r>
            <a:endParaRPr lang="en-US" altLang="ja-JP" b="1" dirty="0"/>
          </a:p>
          <a:p>
            <a:r>
              <a:rPr lang="ja-JP" altLang="en-US" b="1" dirty="0"/>
              <a:t>出たら準備は</a:t>
            </a:r>
            <a:r>
              <a:rPr lang="en-US" altLang="ja-JP" b="1" dirty="0"/>
              <a:t>OK</a:t>
            </a:r>
            <a:r>
              <a:rPr lang="ja-JP" altLang="en-US" b="1" dirty="0"/>
              <a:t>！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52242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2E5C3D-3898-455F-9E34-1EE3AA99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409" y="824887"/>
            <a:ext cx="10515600" cy="1325563"/>
          </a:xfrm>
        </p:spPr>
        <p:txBody>
          <a:bodyPr/>
          <a:lstStyle/>
          <a:p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お気軽に体験してみてください！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B37857A1-BAB0-49BD-9AE7-D6D211E636B6}"/>
              </a:ext>
            </a:extLst>
          </p:cNvPr>
          <p:cNvSpPr txBox="1">
            <a:spLocks/>
          </p:cNvSpPr>
          <p:nvPr/>
        </p:nvSpPr>
        <p:spPr>
          <a:xfrm>
            <a:off x="2647784" y="663812"/>
            <a:ext cx="5049079" cy="59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200" b="1" dirty="0"/>
              <a:t>きがる　たいけん　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C44D41-41B3-4E14-8462-3CFD3C06E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24" y="2357184"/>
            <a:ext cx="5298219" cy="39736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A58B53-2D8A-4B30-8EA7-2A08957E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7" y="2357184"/>
            <a:ext cx="5298219" cy="397366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DED49D6-1B26-49EE-B0BC-3FCE89C7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928" y="158151"/>
            <a:ext cx="1387585" cy="20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4CBBA70-E9B9-4058-9696-D7C968B9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3" y="450604"/>
            <a:ext cx="1580664" cy="18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3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421</Words>
  <Application>Microsoft Office PowerPoint</Application>
  <PresentationFormat>ワイド画面</PresentationFormat>
  <Paragraphs>68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BIZ UDPゴシック</vt:lpstr>
      <vt:lpstr>游ゴシック</vt:lpstr>
      <vt:lpstr>游ゴシック Light</vt:lpstr>
      <vt:lpstr>Arial</vt:lpstr>
      <vt:lpstr>Office テーマ</vt:lpstr>
      <vt:lpstr>視線入力装置　  　　　　　　　　　　 　　　　　　　　　　　　体験コーナー</vt:lpstr>
      <vt:lpstr>固定具を使えば  姿勢に合わせて画面の  角度を調整できます。</vt:lpstr>
      <vt:lpstr>視線入力装置　  　　　　　　　　　　　 　　　　　　　　　　　　体験　実施中</vt:lpstr>
      <vt:lpstr>使った感想を、聞かせてください　　　　　　　　　　　　　　　</vt:lpstr>
      <vt:lpstr>ソフトで遊んでみる</vt:lpstr>
      <vt:lpstr>その他のソフトでも遊んでみる</vt:lpstr>
      <vt:lpstr>　使う人の視線に合わせる方法</vt:lpstr>
      <vt:lpstr>お気軽に体験してみてください！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視線入力装置　  　　　　　　　　　　 体験コーナー</dc:title>
  <dc:creator>八柳千穂</dc:creator>
  <cp:lastModifiedBy> </cp:lastModifiedBy>
  <cp:revision>20</cp:revision>
  <cp:lastPrinted>2020-05-29T10:17:27Z</cp:lastPrinted>
  <dcterms:created xsi:type="dcterms:W3CDTF">2020-05-29T00:03:50Z</dcterms:created>
  <dcterms:modified xsi:type="dcterms:W3CDTF">2020-05-29T10:19:16Z</dcterms:modified>
</cp:coreProperties>
</file>